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4" r:id="rId4"/>
    <p:sldId id="277" r:id="rId5"/>
    <p:sldId id="265" r:id="rId6"/>
    <p:sldId id="268" r:id="rId7"/>
    <p:sldId id="283" r:id="rId8"/>
    <p:sldId id="279" r:id="rId9"/>
    <p:sldId id="280" r:id="rId10"/>
    <p:sldId id="281" r:id="rId11"/>
    <p:sldId id="282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3" r:id="rId21"/>
    <p:sldId id="275" r:id="rId22"/>
    <p:sldId id="276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7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6B3D-EABD-572D-7162-848D72277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3EBE1-6DF3-717E-8D63-04246BD13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4A610-3D40-DE24-7772-71469C451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7943B-6965-1605-AD3E-90B0222B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02C3E-7AC6-2134-73A8-B60FB554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BBE4-4D26-660F-3040-F119D1A4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4B0CA-0707-E520-0E17-9F68CC6CA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E83BD-9C86-1508-AAB3-69B58370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9EBF7-E05B-5040-EEAE-31709AD4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4E1C4-9DCE-D129-A0F1-58A04E9B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8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2135-3C9D-4873-F359-C65EF67A5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3F7D7-87CF-8BC5-DADB-D87A2871A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E2BF6-9A47-CC72-4A60-A2AA524F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76594-660A-04EF-5BFA-10A03E1E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981CD-61D3-968B-FCED-8EFF533E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E2CB2-1F9D-9C87-041A-CDEAEBA8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10B39-CCCF-3E0C-0515-D11EE156F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BDFDF-804B-3952-4032-E62D2921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8980B-73EF-9637-7375-BFF193FF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24DBB-AE45-E439-D5C1-578B1FE7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5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7281-3607-8F82-D463-22CE864A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98F95-B2E2-7E58-6974-F0A3DE960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01EF5-1947-7088-5B6B-A5F35F727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31AAD-334C-F98A-E1AE-CB4C9C63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215BF-A7DE-26A9-F26E-D1F7772C8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76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C280-BB4E-2BC5-B978-BDA3994B8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12376-1AA4-2A43-E5C8-3477CF48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4CE38-692B-10A9-CB3A-1FDF8163F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1D8C5-4F9C-A82A-5010-1DBB2B89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3AF3A-3DD4-8DD8-A3FB-6D2B5119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36D65-B00D-C382-817F-D9CCBE1B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0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2FF9-69E4-7841-CA29-381D76A6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1B2B0-3D09-B881-85A0-5B8C538F1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7F17-EA20-A2A0-6ADE-D590D57D6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3E68C-C2A9-66C8-1709-23CBE208A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D11C6-BF05-CD10-0B9E-65A6518E8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FC2BBF-106F-5AD7-0CF2-AC46F1F1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19737-5D51-049B-ABF6-C9EE6535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153D5-5965-7664-5B29-037CE4E6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3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6159-AF92-E5F7-BDCB-494643DC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DC251-AF49-0F99-CD81-4A22B782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7525D-4C85-2DD1-6CC1-458ED9DC6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1A134-17B3-D193-766B-C297A7FD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6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FD560-23BE-C0C8-D684-C8C0CE646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D5EC4-E810-8912-325C-60DCAD6A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50CA3-AEBB-B515-CCE2-E0C5E303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64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6E61-1B16-71A9-1D65-7A046302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0865D-C3DB-0592-9468-1C83BAB25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A3AA1-19CE-B065-AC13-9FECC6C13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6EC37-BFB1-7523-2505-BC616CD1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A4241-16A8-C692-C644-A05030C4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C56C4-F68B-0D0A-5520-71E9B016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96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B7ED0-242D-CCF9-0ED4-98058F30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6F51C7-40C9-56C2-C8D4-E4BACA1CF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E224A-0AA6-CB50-72F4-378BF898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DDD44-AD13-5373-2CD4-9572B9E3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9C792-98EC-CB9C-318E-A029884CB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C44F6-9599-F44B-E811-46FF5714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97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CB98B1-0FBA-13B6-CA45-E41B6961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F1668-98E2-F9B0-E13D-3A2940380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9A67E-D517-696B-6771-9933FDD76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5E859F-458A-4C82-83EF-2473DAA21BFE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97F2D-3AAD-18F7-B4C9-62388DF20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10137-6CC1-B11C-EE09-28E8D11E1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75F6AE-85AC-4D44-BB9A-43541122D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8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B65B8-2D9B-6004-2004-8B7D962D4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814" y="1030406"/>
            <a:ext cx="9659007" cy="3081242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Angry Birds Alike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2A5BC-53CD-5B15-C563-006553EC1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Hossain, Al </a:t>
            </a:r>
            <a:r>
              <a:rPr lang="en-US" dirty="0" err="1">
                <a:solidFill>
                  <a:srgbClr val="FFFFFF"/>
                </a:solidFill>
              </a:rPr>
              <a:t>Jubair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7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Trajectory Simulation Walkthrough</a:t>
            </a:r>
          </a:p>
        </p:txBody>
      </p:sp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E83BBF83-B879-D28D-3823-3546EC2E9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48" y="503397"/>
            <a:ext cx="11294675" cy="40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1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Trajectory Simulation Walkthrough</a:t>
            </a: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Screen Recording 2024-03-26 at 2.56.51 AM.mov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AD8953DD-DCFC-9084-537F-0D7FB516D1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182" y="1498865"/>
            <a:ext cx="5102512" cy="394169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A267A-0A77-2DAE-996D-A9D238D98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sz="2600" dirty="0"/>
              <a:t>Initial Conditions: The initial velocity components (</a:t>
            </a:r>
            <a:r>
              <a:rPr lang="en-US" sz="2600" dirty="0" err="1"/>
              <a:t>v</a:t>
            </a:r>
            <a:r>
              <a:rPr lang="en-US" sz="2600" baseline="-25000" dirty="0" err="1"/>
              <a:t>x</a:t>
            </a:r>
            <a:r>
              <a:rPr lang="en-US" sz="2600" dirty="0"/>
              <a:t>​ and </a:t>
            </a:r>
            <a:r>
              <a:rPr lang="en-US" sz="2600" dirty="0" err="1"/>
              <a:t>v</a:t>
            </a:r>
            <a:r>
              <a:rPr lang="en-US" sz="2600" baseline="-25000" dirty="0" err="1"/>
              <a:t>y</a:t>
            </a:r>
            <a:r>
              <a:rPr lang="en-US" sz="2600" dirty="0"/>
              <a:t>​) are calculated from the launch angle (</a:t>
            </a:r>
            <a:r>
              <a:rPr lang="el-GR" sz="2600" dirty="0"/>
              <a:t>θ) </a:t>
            </a:r>
            <a:r>
              <a:rPr lang="en-US" sz="2600" dirty="0"/>
              <a:t>and force (F), assuming the force directly translates to the initial speed for simplicity.</a:t>
            </a:r>
          </a:p>
          <a:p>
            <a:r>
              <a:rPr lang="en-US" sz="2600" dirty="0"/>
              <a:t>Numerical Integration: Using the RK4 method again, the function iteratively predicts the projectile's position at small time intervals (</a:t>
            </a:r>
            <a:r>
              <a:rPr lang="el-GR" sz="2600" dirty="0"/>
              <a:t>Δ</a:t>
            </a:r>
            <a:r>
              <a:rPr lang="en-US" sz="2600" dirty="0"/>
              <a:t>t) into the future. </a:t>
            </a:r>
          </a:p>
        </p:txBody>
      </p:sp>
    </p:spTree>
    <p:extLst>
      <p:ext uri="{BB962C8B-B14F-4D97-AF65-F5344CB8AC3E}">
        <p14:creationId xmlns:p14="http://schemas.microsoft.com/office/powerpoint/2010/main" val="68588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Physics: </a:t>
            </a:r>
            <a:r>
              <a:rPr lang="en-US" sz="4000" dirty="0" err="1">
                <a:solidFill>
                  <a:srgbClr val="FFFFFF"/>
                </a:solidFill>
              </a:rPr>
              <a:t>apply_Force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BBF83-B879-D28D-3823-3546EC2E9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194" y="503397"/>
            <a:ext cx="11131783" cy="40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Physics: </a:t>
            </a:r>
            <a:r>
              <a:rPr lang="en-US" sz="4000" dirty="0" err="1">
                <a:solidFill>
                  <a:srgbClr val="FFFFFF"/>
                </a:solidFill>
              </a:rPr>
              <a:t>apply_Force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82A29-F11F-AC15-841E-88C731B84A72}"/>
              </a:ext>
            </a:extLst>
          </p:cNvPr>
          <p:cNvSpPr txBox="1"/>
          <p:nvPr/>
        </p:nvSpPr>
        <p:spPr>
          <a:xfrm>
            <a:off x="567159" y="555585"/>
            <a:ext cx="111695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Speed: The method assumes that the force magnitude directly translates to an initial speed. In reality, to find the initial speed from a force, I would use a=F/m​ to find acceleration, then integrate this acceleration over the time the force is applied to find the speed.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 Conversion: The angle of the force is converted from degrees to radians because trigonometric functions in most programming languages use radians. The conversion formula is radians=degrees× </a:t>
            </a:r>
            <a:r>
              <a:rPr lang="el-GR" dirty="0"/>
              <a:t>π​</a:t>
            </a:r>
            <a:r>
              <a:rPr lang="en-CA" dirty="0"/>
              <a:t>/180</a:t>
            </a:r>
            <a:r>
              <a:rPr lang="el-GR" dirty="0"/>
              <a:t>.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Velocity Components: The initial velocity components (</a:t>
            </a:r>
            <a:r>
              <a:rPr lang="en-US" dirty="0" err="1"/>
              <a:t>v</a:t>
            </a:r>
            <a:r>
              <a:rPr lang="en-US" baseline="-25000" dirty="0" err="1"/>
              <a:t>x</a:t>
            </a:r>
            <a:r>
              <a:rPr lang="en-US" dirty="0"/>
              <a:t>​ and </a:t>
            </a:r>
            <a:r>
              <a:rPr lang="en-US" dirty="0" err="1"/>
              <a:t>v</a:t>
            </a:r>
            <a:r>
              <a:rPr lang="en-US" baseline="-25000" dirty="0" err="1"/>
              <a:t>y</a:t>
            </a:r>
            <a:r>
              <a:rPr lang="en-US" dirty="0"/>
              <a:t>​) are calculated using trigonometry as </a:t>
            </a:r>
            <a:r>
              <a:rPr lang="en-US" dirty="0" err="1"/>
              <a:t>v</a:t>
            </a:r>
            <a:r>
              <a:rPr lang="en-US" baseline="-25000" dirty="0" err="1"/>
              <a:t>x</a:t>
            </a:r>
            <a:r>
              <a:rPr lang="en-US" dirty="0"/>
              <a:t>​=v cos(</a:t>
            </a:r>
            <a:r>
              <a:rPr lang="el-GR" dirty="0"/>
              <a:t>θ)</a:t>
            </a:r>
            <a:r>
              <a:rPr lang="en-CA" dirty="0"/>
              <a:t> and </a:t>
            </a:r>
            <a:r>
              <a:rPr lang="en-CA" dirty="0" err="1"/>
              <a:t>v</a:t>
            </a:r>
            <a:r>
              <a:rPr lang="en-CA" baseline="-25000" dirty="0" err="1"/>
              <a:t>y</a:t>
            </a:r>
            <a:r>
              <a:rPr lang="en-CA" dirty="0"/>
              <a:t>​=</a:t>
            </a:r>
            <a:r>
              <a:rPr lang="en-CA" dirty="0" err="1"/>
              <a:t>vsin</a:t>
            </a:r>
            <a:r>
              <a:rPr lang="en-CA" dirty="0"/>
              <a:t>(</a:t>
            </a:r>
            <a:r>
              <a:rPr lang="el-GR" dirty="0"/>
              <a:t>θ)</a:t>
            </a:r>
            <a:r>
              <a:rPr lang="en-CA" dirty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Physics: Collision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BBF83-B879-D28D-3823-3546EC2E9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8329" y="503397"/>
            <a:ext cx="8878961" cy="453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8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Physics: Collision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82A29-F11F-AC15-841E-88C731B84A72}"/>
              </a:ext>
            </a:extLst>
          </p:cNvPr>
          <p:cNvSpPr txBox="1"/>
          <p:nvPr/>
        </p:nvSpPr>
        <p:spPr>
          <a:xfrm>
            <a:off x="567159" y="555585"/>
            <a:ext cx="11169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Distance Between Centers: First, determine the distance between the centers of the two entities. As the entities are represented by circles, this involves calculating the Euclidean distance between their center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(x1​,y1​) be the coordinates of the first entity's center, and (x2​,y2​) be the coordinates of the second entity's center.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 d between the centers is calculated as:</a:t>
            </a:r>
          </a:p>
          <a:p>
            <a:r>
              <a:rPr lang="en-US" dirty="0"/>
              <a:t>	d=√ ((x2​−x1​)</a:t>
            </a:r>
            <a:r>
              <a:rPr lang="en-US" baseline="30000" dirty="0"/>
              <a:t>2</a:t>
            </a:r>
            <a:r>
              <a:rPr lang="en-US" dirty="0"/>
              <a:t>+(y2​−y1​)</a:t>
            </a:r>
            <a:r>
              <a:rPr lang="en-US" baseline="30000" dirty="0"/>
              <a:t>2​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 Conversion: The angle of the force is converted from degrees to radians because trigonometric functions in most programming languages use radians. The conversion formula is radians=degrees× </a:t>
            </a:r>
            <a:r>
              <a:rPr lang="el-GR" dirty="0"/>
              <a:t>π​</a:t>
            </a:r>
            <a:r>
              <a:rPr lang="en-CA" dirty="0"/>
              <a:t>/180</a:t>
            </a:r>
            <a:r>
              <a:rPr lang="el-GR" dirty="0"/>
              <a:t>.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Velocity Components: The initial velocity components (</a:t>
            </a:r>
            <a:r>
              <a:rPr lang="en-US" dirty="0" err="1"/>
              <a:t>v</a:t>
            </a:r>
            <a:r>
              <a:rPr lang="en-US" baseline="-25000" dirty="0" err="1"/>
              <a:t>x</a:t>
            </a:r>
            <a:r>
              <a:rPr lang="en-US" dirty="0"/>
              <a:t>​ and </a:t>
            </a:r>
            <a:r>
              <a:rPr lang="en-US" dirty="0" err="1"/>
              <a:t>v</a:t>
            </a:r>
            <a:r>
              <a:rPr lang="en-US" baseline="-25000" dirty="0" err="1"/>
              <a:t>y</a:t>
            </a:r>
            <a:r>
              <a:rPr lang="en-US" dirty="0"/>
              <a:t>​) are calculated using trigonometry as </a:t>
            </a:r>
            <a:r>
              <a:rPr lang="en-US" dirty="0" err="1"/>
              <a:t>v</a:t>
            </a:r>
            <a:r>
              <a:rPr lang="en-US" baseline="-25000" dirty="0" err="1"/>
              <a:t>x</a:t>
            </a:r>
            <a:r>
              <a:rPr lang="en-US" dirty="0"/>
              <a:t>​=v cos(</a:t>
            </a:r>
            <a:r>
              <a:rPr lang="el-GR" dirty="0"/>
              <a:t>θ)</a:t>
            </a:r>
            <a:r>
              <a:rPr lang="en-CA" dirty="0"/>
              <a:t> and </a:t>
            </a:r>
            <a:r>
              <a:rPr lang="en-CA" dirty="0" err="1"/>
              <a:t>v</a:t>
            </a:r>
            <a:r>
              <a:rPr lang="en-CA" baseline="-25000" dirty="0" err="1"/>
              <a:t>y</a:t>
            </a:r>
            <a:r>
              <a:rPr lang="en-CA" dirty="0"/>
              <a:t>​=</a:t>
            </a:r>
            <a:r>
              <a:rPr lang="en-CA" dirty="0" err="1"/>
              <a:t>vsin</a:t>
            </a:r>
            <a:r>
              <a:rPr lang="en-CA" dirty="0"/>
              <a:t>(</a:t>
            </a:r>
            <a:r>
              <a:rPr lang="el-GR" dirty="0"/>
              <a:t>θ)</a:t>
            </a:r>
            <a:r>
              <a:rPr lang="en-CA" dirty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Physics: </a:t>
            </a:r>
            <a:r>
              <a:rPr lang="en-US" sz="4000" dirty="0" err="1">
                <a:solidFill>
                  <a:srgbClr val="FFFFFF"/>
                </a:solidFill>
              </a:rPr>
              <a:t>Collision_between</a:t>
            </a:r>
            <a:r>
              <a:rPr lang="en-US" sz="4000" dirty="0">
                <a:solidFill>
                  <a:srgbClr val="FFFFFF"/>
                </a:solidFill>
              </a:rPr>
              <a:t> P &lt;-&gt; T &lt;-&gt;T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BBF83-B879-D28D-3823-3546EC2E9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975" y="117736"/>
            <a:ext cx="9977377" cy="50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0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Physics: Transfer Momentum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BBF83-B879-D28D-3823-3546EC2E9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8244" y="117736"/>
            <a:ext cx="7068838" cy="50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7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Physics: Collision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82A29-F11F-AC15-841E-88C731B84A72}"/>
              </a:ext>
            </a:extLst>
          </p:cNvPr>
          <p:cNvSpPr txBox="1"/>
          <p:nvPr/>
        </p:nvSpPr>
        <p:spPr>
          <a:xfrm>
            <a:off x="567159" y="555585"/>
            <a:ext cx="111695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Momentum (p) is defined as the product of an object's mass (m) and its velocity (v), i.e., p=mv.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 two-object system, this principle can be expressed as:</a:t>
            </a:r>
          </a:p>
          <a:p>
            <a:r>
              <a:rPr lang="en-US" dirty="0"/>
              <a:t>	m</a:t>
            </a:r>
            <a:r>
              <a:rPr lang="en-US" baseline="-25000" dirty="0"/>
              <a:t>1</a:t>
            </a:r>
            <a:r>
              <a:rPr lang="en-US" dirty="0"/>
              <a:t>​v</a:t>
            </a:r>
            <a:r>
              <a:rPr lang="en-US" baseline="-25000" dirty="0"/>
              <a:t>1i</a:t>
            </a:r>
            <a:r>
              <a:rPr lang="en-US" dirty="0"/>
              <a:t>​+m</a:t>
            </a:r>
            <a:r>
              <a:rPr lang="en-US" baseline="-25000" dirty="0"/>
              <a:t>2</a:t>
            </a:r>
            <a:r>
              <a:rPr lang="en-US" dirty="0"/>
              <a:t>​v</a:t>
            </a:r>
            <a:r>
              <a:rPr lang="en-US" baseline="-25000" dirty="0"/>
              <a:t>2i</a:t>
            </a:r>
            <a:r>
              <a:rPr lang="en-US" dirty="0"/>
              <a:t>​=m</a:t>
            </a:r>
            <a:r>
              <a:rPr lang="en-US" baseline="-25000" dirty="0"/>
              <a:t>1</a:t>
            </a:r>
            <a:r>
              <a:rPr lang="en-US" dirty="0"/>
              <a:t>​v</a:t>
            </a:r>
            <a:r>
              <a:rPr lang="en-US" baseline="-25000" dirty="0"/>
              <a:t>1f</a:t>
            </a:r>
            <a:r>
              <a:rPr lang="en-US" dirty="0"/>
              <a:t>​+m</a:t>
            </a:r>
            <a:r>
              <a:rPr lang="en-US" baseline="-25000" dirty="0"/>
              <a:t>2</a:t>
            </a:r>
            <a:r>
              <a:rPr lang="en-US" dirty="0"/>
              <a:t>​v</a:t>
            </a:r>
            <a:r>
              <a:rPr lang="en-US" baseline="-25000" dirty="0"/>
              <a:t>2f</a:t>
            </a:r>
            <a:r>
              <a:rPr lang="en-US" dirty="0"/>
              <a:t>​</a:t>
            </a:r>
            <a:br>
              <a:rPr lang="en-US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Calculating the Final Velocities for Elasticity,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elastic collisions, the final velocities can be derived from the conservation of momentum and kinetic energy. The formulas for the final velocities (v</a:t>
            </a:r>
            <a:r>
              <a:rPr lang="en-US" baseline="-25000" dirty="0"/>
              <a:t>1f</a:t>
            </a:r>
            <a:r>
              <a:rPr lang="en-US" dirty="0"/>
              <a:t>​ and v</a:t>
            </a:r>
            <a:r>
              <a:rPr lang="en-US" baseline="-25000" dirty="0"/>
              <a:t>2f</a:t>
            </a:r>
            <a:r>
              <a:rPr lang="en-US" dirty="0"/>
              <a:t>​) in a one-dimensional collision are: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</a:t>
            </a:r>
            <a:r>
              <a:rPr lang="en-US" baseline="-25000" dirty="0"/>
              <a:t>1f</a:t>
            </a:r>
            <a:r>
              <a:rPr lang="en-US" dirty="0"/>
              <a:t>​=(m</a:t>
            </a:r>
            <a:r>
              <a:rPr lang="en-US" baseline="-25000" dirty="0"/>
              <a:t>1</a:t>
            </a:r>
            <a:r>
              <a:rPr lang="en-US" dirty="0"/>
              <a:t>​−m</a:t>
            </a:r>
            <a:r>
              <a:rPr lang="en-US" baseline="-25000" dirty="0"/>
              <a:t>2 </a:t>
            </a:r>
            <a:r>
              <a:rPr lang="en-US" dirty="0"/>
              <a:t>/m</a:t>
            </a:r>
            <a:r>
              <a:rPr lang="en-US" baseline="-25000" dirty="0"/>
              <a:t>1</a:t>
            </a:r>
            <a:r>
              <a:rPr lang="en-US" dirty="0"/>
              <a:t>​+m</a:t>
            </a:r>
            <a:r>
              <a:rPr lang="en-US" baseline="-25000" dirty="0"/>
              <a:t>2</a:t>
            </a:r>
            <a:r>
              <a:rPr lang="en-US" dirty="0"/>
              <a:t>​​​)v</a:t>
            </a:r>
            <a:r>
              <a:rPr lang="en-US" baseline="-25000" dirty="0"/>
              <a:t>1i</a:t>
            </a:r>
            <a:r>
              <a:rPr lang="en-US" dirty="0"/>
              <a:t>​+ (2m</a:t>
            </a:r>
            <a:r>
              <a:rPr lang="en-US" baseline="-25000" dirty="0"/>
              <a:t>2 </a:t>
            </a:r>
            <a:r>
              <a:rPr lang="en-US" dirty="0"/>
              <a:t>/(m</a:t>
            </a:r>
            <a:r>
              <a:rPr lang="en-US" baseline="-25000" dirty="0"/>
              <a:t>1</a:t>
            </a:r>
            <a:r>
              <a:rPr lang="en-US" dirty="0"/>
              <a:t>​+m</a:t>
            </a:r>
            <a:r>
              <a:rPr lang="en-US" baseline="-25000" dirty="0"/>
              <a:t>2</a:t>
            </a:r>
            <a:r>
              <a:rPr lang="en-US" dirty="0"/>
              <a:t>​)) ​​v</a:t>
            </a:r>
            <a:r>
              <a:rPr lang="en-US" baseline="-25000" dirty="0"/>
              <a:t>2i​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</a:t>
            </a:r>
            <a:r>
              <a:rPr lang="en-US" baseline="-25000" dirty="0"/>
              <a:t>2f</a:t>
            </a:r>
            <a:r>
              <a:rPr lang="en-US" dirty="0"/>
              <a:t>​= +(2m</a:t>
            </a:r>
            <a:r>
              <a:rPr lang="en-US" baseline="-25000" dirty="0"/>
              <a:t>1 </a:t>
            </a:r>
            <a:r>
              <a:rPr lang="en-US" dirty="0"/>
              <a:t>/(m</a:t>
            </a:r>
            <a:r>
              <a:rPr lang="en-US" baseline="-25000" dirty="0"/>
              <a:t>1</a:t>
            </a:r>
            <a:r>
              <a:rPr lang="en-US" dirty="0"/>
              <a:t>​+m</a:t>
            </a:r>
            <a:r>
              <a:rPr lang="en-US" baseline="-25000" dirty="0"/>
              <a:t>2</a:t>
            </a:r>
            <a:r>
              <a:rPr lang="en-US" dirty="0"/>
              <a:t>​)) ​​v</a:t>
            </a:r>
            <a:r>
              <a:rPr lang="en-US" baseline="-25000" dirty="0"/>
              <a:t>1i​</a:t>
            </a:r>
            <a:r>
              <a:rPr lang="en-US" dirty="0"/>
              <a:t> − (m</a:t>
            </a:r>
            <a:r>
              <a:rPr lang="en-US" baseline="-25000" dirty="0"/>
              <a:t>1</a:t>
            </a:r>
            <a:r>
              <a:rPr lang="en-US" dirty="0"/>
              <a:t>​−m</a:t>
            </a:r>
            <a:r>
              <a:rPr lang="en-US" baseline="-25000" dirty="0"/>
              <a:t>2 </a:t>
            </a:r>
            <a:r>
              <a:rPr lang="en-US" dirty="0"/>
              <a:t>/m</a:t>
            </a:r>
            <a:r>
              <a:rPr lang="en-US" baseline="-25000" dirty="0"/>
              <a:t>1</a:t>
            </a:r>
            <a:r>
              <a:rPr lang="en-US" dirty="0"/>
              <a:t>​+m</a:t>
            </a:r>
            <a:r>
              <a:rPr lang="en-US" baseline="-25000" dirty="0"/>
              <a:t>2</a:t>
            </a:r>
            <a:r>
              <a:rPr lang="en-US" dirty="0"/>
              <a:t>​​​)v</a:t>
            </a:r>
            <a:r>
              <a:rPr lang="en-US" baseline="-25000" dirty="0"/>
              <a:t>2i</a:t>
            </a:r>
            <a:r>
              <a:rPr lang="en-US" dirty="0"/>
              <a:t>​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formulas account for both the conservation of momentum and the conservation of kinetic energy during the collision.</a:t>
            </a:r>
          </a:p>
        </p:txBody>
      </p:sp>
    </p:spTree>
    <p:extLst>
      <p:ext uri="{BB962C8B-B14F-4D97-AF65-F5344CB8AC3E}">
        <p14:creationId xmlns:p14="http://schemas.microsoft.com/office/powerpoint/2010/main" val="3866616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Demonstration of the Physics Computation</a:t>
            </a:r>
          </a:p>
        </p:txBody>
      </p:sp>
      <p:pic>
        <p:nvPicPr>
          <p:cNvPr id="3" name="Screen Recording 2024-03-26 at 4.55.45 AM.mov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742E181-F7DF-B491-84C0-9C6B7417B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2872" y="428264"/>
            <a:ext cx="7069416" cy="59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8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A20B3-2338-DCB0-EDF6-199C190C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A7C8-FEF6-0CC5-EAAD-1D3C4BD06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970"/>
            <a:ext cx="9724031" cy="4362003"/>
          </a:xfrm>
        </p:spPr>
        <p:txBody>
          <a:bodyPr anchor="ctr">
            <a:normAutofit/>
          </a:bodyPr>
          <a:lstStyle/>
          <a:p>
            <a:r>
              <a:rPr lang="en-US" sz="2600" dirty="0"/>
              <a:t>A game based on intermediate and heightened physics mechanisms having Force, Velocity, Elastic Collision and Momentum Transfer.</a:t>
            </a:r>
          </a:p>
          <a:p>
            <a:r>
              <a:rPr lang="en-US" sz="2600" dirty="0"/>
              <a:t>Providing mathematical formula to solve trajectory like using Runge-Kutta4 method.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9952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8C07D-5667-0A37-30DE-BA3EAB9D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A9200-7BD7-0B31-049E-BB846202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Challenges 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8320E-0427-5385-E8F5-B1D119AC3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RK4 Method.</a:t>
            </a:r>
          </a:p>
          <a:p>
            <a:r>
              <a:rPr lang="en-US" sz="2200"/>
              <a:t>Stepper Func.</a:t>
            </a:r>
          </a:p>
          <a:p>
            <a:r>
              <a:rPr lang="en-US" sz="2200"/>
              <a:t>Momentum transfer to both sides.</a:t>
            </a:r>
          </a:p>
          <a:p>
            <a:r>
              <a:rPr lang="en-US" sz="2200"/>
              <a:t>Collision detection among the targets.</a:t>
            </a:r>
          </a:p>
          <a:p>
            <a:endParaRPr lang="en-US" sz="220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4D6E7BA-FC7E-A484-C87E-C6B6CC766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48055"/>
            <a:ext cx="6903720" cy="53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32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8C07D-5667-0A37-30DE-BA3EAB9D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A9200-7BD7-0B31-049E-BB846202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Improvements </a:t>
            </a:r>
            <a:endParaRPr lang="en-US" sz="4200" kern="1200">
              <a:latin typeface="+mj-lt"/>
              <a:ea typeface="+mj-ea"/>
              <a:cs typeface="+mj-cs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8320E-0427-5385-E8F5-B1D119AC3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More sophisticated Computation logic, like using piecewise functions or (Pam) to incorporate new gameplay mechanics.</a:t>
            </a:r>
          </a:p>
          <a:p>
            <a:r>
              <a:rPr lang="en-US" sz="2000"/>
              <a:t>More physics to play with like adding wind forces, drags, </a:t>
            </a:r>
          </a:p>
          <a:p>
            <a:r>
              <a:rPr lang="en-US" sz="2000"/>
              <a:t>Providing improved visuals, adding levels, time-limits to launch etc. .</a:t>
            </a:r>
          </a:p>
          <a:p>
            <a:endParaRPr lang="en-US" sz="2000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8CE71017-E3A7-53C7-0A26-C61F90238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59562"/>
            <a:ext cx="6903720" cy="53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46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51471D-D578-1F5F-CD38-9BC47B76A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FDD1001-0C07-122C-1103-786071140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79463"/>
            <a:ext cx="5405438" cy="4181475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4297B9-CDE9-09C0-C81C-8B8C589C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88" y="779463"/>
            <a:ext cx="5424488" cy="4181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0AB51B-12DE-03C8-AE51-D9CB207E7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6597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C0CC9-6335-E713-C64E-B5AFE0F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532" y="640080"/>
            <a:ext cx="419693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Comments!</a:t>
            </a:r>
          </a:p>
        </p:txBody>
      </p:sp>
      <p:pic>
        <p:nvPicPr>
          <p:cNvPr id="5" name="Picture 4" descr="Boîtes de dialogue 3D vertes">
            <a:extLst>
              <a:ext uri="{FF2B5EF4-FFF2-40B4-BE49-F238E27FC236}">
                <a16:creationId xmlns:a16="http://schemas.microsoft.com/office/drawing/2014/main" id="{DEF579C1-ACB4-9F7C-B003-F2490A861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" r="3" b="946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3F9B0603-37C5-4312-AE4D-A3D015475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532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6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E402C2-EE06-5EB2-801D-31D74D62C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EA4711-F522-21E6-AD63-F413FCBF1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46A16E-61B0-EA8D-ADB7-F29D3EB42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3470DE-EC5E-CBD9-218B-EE5646DD4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8CA91F-07A9-327C-F5D4-2668FFE78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F50ED-AC4F-D0D4-ABA8-EA386FDB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Overview of Technologies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F9AF0-5512-79CE-93E6-009EE175F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3991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SFML (Simple and Fast Multimedia Library): Used for window management, graphics, and events.</a:t>
            </a:r>
          </a:p>
          <a:p>
            <a:r>
              <a:rPr lang="en-US" sz="2400" dirty="0" err="1"/>
              <a:t>Boost.odeint</a:t>
            </a:r>
            <a:r>
              <a:rPr lang="en-US" sz="2400" dirty="0"/>
              <a:t>: A C++ library for solving ordinary differential equations (ODEs), used here to simulate physics.</a:t>
            </a:r>
          </a:p>
          <a:p>
            <a:r>
              <a:rPr lang="en-US" sz="2400" dirty="0"/>
              <a:t>C++ Standard Library Features: Arrays, </a:t>
            </a:r>
            <a:r>
              <a:rPr lang="en-US" sz="2400" dirty="0" err="1"/>
              <a:t>cmath</a:t>
            </a:r>
            <a:r>
              <a:rPr lang="en-US" sz="2400" dirty="0"/>
              <a:t> for mathematical functions, chrono for time management, thread for threading.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697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A006AD-C544-F1F4-2C84-16DA29588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10BCE-9C01-FB2D-2073-DAA81457B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807" y="1933903"/>
            <a:ext cx="2837793" cy="272217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Projectile System Walkthrough(Demonstration)</a:t>
            </a:r>
          </a:p>
        </p:txBody>
      </p:sp>
      <p:pic>
        <p:nvPicPr>
          <p:cNvPr id="3" name="Screen Recording 2024-03-26 at 5.53.34 AM.mov" descr="A screenshot of a computer&#10;&#10;Description automatically generated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A3613162-A4D0-42A2-AEA3-46E4A9E2BE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7316" y="774887"/>
            <a:ext cx="6780700" cy="530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8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A006AD-C544-F1F4-2C84-16DA29588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10BCE-9C01-FB2D-2073-DAA81457B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Projectile System Walkthrough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6BCEB9E-ED68-948E-DB58-63349367D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93626"/>
            <a:ext cx="6780700" cy="406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6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403DC2-E967-931E-7B27-BE2A3A12C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4A574-3462-7514-FA4B-3CDA3BF4F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0691D8-CC04-9B1A-CC08-B67E5380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2FA3C1-8894-91C5-FDDE-D1D5C05B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Projectile System Walkthrough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BAC38-E2E7-4061-33B6-763A418D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Runge-</a:t>
            </a:r>
            <a:r>
              <a:rPr lang="en-US" dirty="0" err="1"/>
              <a:t>Kutta</a:t>
            </a:r>
            <a:r>
              <a:rPr lang="en-US" dirty="0"/>
              <a:t> 4th order method (RK4) was utilized to determine the projectile's trajectory by calculating the distances covered based on the applied force and resulting velocities.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Getting - dx​/dt=</a:t>
            </a:r>
            <a:r>
              <a:rPr lang="en-US" dirty="0" err="1"/>
              <a:t>vx</a:t>
            </a:r>
            <a:r>
              <a:rPr lang="en-US" dirty="0"/>
              <a:t>​, </a:t>
            </a:r>
            <a:r>
              <a:rPr lang="en-US" dirty="0" err="1"/>
              <a:t>dy</a:t>
            </a:r>
            <a:r>
              <a:rPr lang="en-US" dirty="0"/>
              <a:t>/dt​=</a:t>
            </a:r>
            <a:r>
              <a:rPr lang="en-US" dirty="0" err="1"/>
              <a:t>v</a:t>
            </a:r>
            <a:r>
              <a:rPr lang="en-US" baseline="-25000" dirty="0" err="1"/>
              <a:t>y</a:t>
            </a:r>
            <a:r>
              <a:rPr lang="en-US" dirty="0"/>
              <a:t>​, </a:t>
            </a:r>
            <a:r>
              <a:rPr lang="en-US" dirty="0" err="1"/>
              <a:t>dv</a:t>
            </a:r>
            <a:r>
              <a:rPr lang="en-US" baseline="-25000" dirty="0" err="1"/>
              <a:t>x</a:t>
            </a:r>
            <a:r>
              <a:rPr lang="en-US" dirty="0"/>
              <a:t>/dt​​=0 </a:t>
            </a:r>
            <a:r>
              <a:rPr lang="en-US" dirty="0" err="1"/>
              <a:t>dv</a:t>
            </a:r>
            <a:r>
              <a:rPr lang="en-US" baseline="-25000" dirty="0" err="1"/>
              <a:t>y</a:t>
            </a:r>
            <a:r>
              <a:rPr lang="en-US" dirty="0"/>
              <a:t>/dt​​=g</a:t>
            </a:r>
          </a:p>
          <a:p>
            <a:pPr marL="0" indent="0">
              <a:buNone/>
            </a:pPr>
            <a:r>
              <a:rPr lang="en-US" dirty="0"/>
              <a:t>where g is the acceleration due to gravity (−9.81m/s2 or −981cm/s2 for consistency with the code).</a:t>
            </a:r>
          </a:p>
          <a:p>
            <a:pPr marL="0" indent="0">
              <a:buNone/>
            </a:pPr>
            <a:r>
              <a:rPr lang="en-US" dirty="0"/>
              <a:t>Assuming an initial state at time t</a:t>
            </a:r>
            <a:r>
              <a:rPr lang="en-US" baseline="-25000" dirty="0"/>
              <a:t>0</a:t>
            </a:r>
            <a:r>
              <a:rPr lang="en-US" dirty="0"/>
              <a:t>​ with x</a:t>
            </a:r>
            <a:r>
              <a:rPr lang="en-US" baseline="-25000" dirty="0"/>
              <a:t>0</a:t>
            </a:r>
            <a:r>
              <a:rPr lang="en-US" dirty="0"/>
              <a:t>​=0, y</a:t>
            </a:r>
            <a:r>
              <a:rPr lang="en-US" baseline="-25000" dirty="0"/>
              <a:t>0</a:t>
            </a:r>
            <a:r>
              <a:rPr lang="en-US" dirty="0"/>
              <a:t>​=0, v</a:t>
            </a:r>
            <a:r>
              <a:rPr lang="en-US" baseline="-25000" dirty="0"/>
              <a:t>x0</a:t>
            </a:r>
            <a:r>
              <a:rPr lang="en-US" dirty="0"/>
              <a:t>​=10m/s, and v</a:t>
            </a:r>
            <a:r>
              <a:rPr lang="en-US" baseline="-25000" dirty="0"/>
              <a:t>y0</a:t>
            </a:r>
            <a:r>
              <a:rPr lang="en-US" dirty="0"/>
              <a:t>​=10m/s, and we want to find the state after a small timestep of </a:t>
            </a:r>
            <a:r>
              <a:rPr lang="el-GR" dirty="0"/>
              <a:t>Δ</a:t>
            </a:r>
            <a:r>
              <a:rPr lang="en-US" dirty="0"/>
              <a:t>t=1s.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9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403DC2-E967-931E-7B27-BE2A3A12C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4A574-3462-7514-FA4B-3CDA3BF4F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0691D8-CC04-9B1A-CC08-B67E5380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2FA3C1-8894-91C5-FDDE-D1D5C05B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Projectile System Walkthrough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BAC38-E2E7-4061-33B6-763A418D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Runge-</a:t>
            </a:r>
            <a:r>
              <a:rPr lang="en-US" dirty="0" err="1"/>
              <a:t>Kutta</a:t>
            </a:r>
            <a:r>
              <a:rPr lang="en-US" dirty="0"/>
              <a:t> 4th order method (RK4) was utilized to determine the projectile's trajectory by calculating the distances covered based on the applied force and resulting velocities.</a:t>
            </a:r>
          </a:p>
          <a:p>
            <a:r>
              <a:rPr lang="en-US" dirty="0"/>
              <a:t>Simple example :-</a:t>
            </a:r>
            <a:br>
              <a:rPr lang="en-US" dirty="0"/>
            </a:br>
            <a:r>
              <a:rPr lang="en-US" dirty="0"/>
              <a:t>Step 1: Calculate the four "k" values</a:t>
            </a:r>
          </a:p>
          <a:p>
            <a:pPr marL="0" indent="0">
              <a:buNone/>
            </a:pPr>
            <a:r>
              <a:rPr lang="en-US" dirty="0"/>
              <a:t>k</a:t>
            </a:r>
            <a:r>
              <a:rPr lang="en-US" baseline="-25000" dirty="0"/>
              <a:t>1</a:t>
            </a:r>
            <a:r>
              <a:rPr lang="en-US" dirty="0"/>
              <a:t>​ values are the derivatives at the beginning of the timestep:</a:t>
            </a:r>
          </a:p>
          <a:p>
            <a:r>
              <a:rPr lang="en-US" dirty="0"/>
              <a:t>k</a:t>
            </a:r>
            <a:r>
              <a:rPr lang="en-US" baseline="-25000" dirty="0"/>
              <a:t>1x</a:t>
            </a:r>
            <a:r>
              <a:rPr lang="en-US" dirty="0"/>
              <a:t>​=v</a:t>
            </a:r>
            <a:r>
              <a:rPr lang="en-US" baseline="-25000" dirty="0"/>
              <a:t>x0</a:t>
            </a:r>
            <a:r>
              <a:rPr lang="en-US" dirty="0"/>
              <a:t>​=10</a:t>
            </a:r>
          </a:p>
          <a:p>
            <a:r>
              <a:rPr lang="en-US" dirty="0"/>
              <a:t>k</a:t>
            </a:r>
            <a:r>
              <a:rPr lang="en-US" baseline="-25000" dirty="0"/>
              <a:t>1y</a:t>
            </a:r>
            <a:r>
              <a:rPr lang="en-US" dirty="0"/>
              <a:t>​=v</a:t>
            </a:r>
            <a:r>
              <a:rPr lang="en-US" baseline="-25000" dirty="0"/>
              <a:t>y0</a:t>
            </a:r>
            <a:r>
              <a:rPr lang="en-US" dirty="0"/>
              <a:t>​=10</a:t>
            </a:r>
          </a:p>
          <a:p>
            <a:r>
              <a:rPr lang="en-US" dirty="0"/>
              <a:t>k</a:t>
            </a:r>
            <a:r>
              <a:rPr lang="en-US" baseline="-25000" dirty="0"/>
              <a:t>1vx</a:t>
            </a:r>
            <a:r>
              <a:rPr lang="en-US" dirty="0"/>
              <a:t>​=0</a:t>
            </a:r>
          </a:p>
          <a:p>
            <a:r>
              <a:rPr lang="en-US" dirty="0"/>
              <a:t>k</a:t>
            </a:r>
            <a:r>
              <a:rPr lang="en-US" baseline="-25000" dirty="0"/>
              <a:t>1vy</a:t>
            </a:r>
            <a:r>
              <a:rPr lang="en-US" dirty="0"/>
              <a:t>​=g=−9.81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7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403DC2-E967-931E-7B27-BE2A3A12C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4A574-3462-7514-FA4B-3CDA3BF4F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0691D8-CC04-9B1A-CC08-B67E5380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2FA3C1-8894-91C5-FDDE-D1D5C05B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Projectile System Walkthrough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BAC38-E2E7-4061-33B6-763A418DE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09" y="1655276"/>
            <a:ext cx="10763491" cy="49546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After calculating slopes for k</a:t>
            </a:r>
            <a:r>
              <a:rPr lang="en-US" baseline="-25000" dirty="0"/>
              <a:t>2</a:t>
            </a:r>
            <a:r>
              <a:rPr lang="en-US" dirty="0"/>
              <a:t>, k</a:t>
            </a:r>
            <a:r>
              <a:rPr lang="en-US" baseline="-25000" dirty="0"/>
              <a:t>3</a:t>
            </a:r>
            <a:r>
              <a:rPr lang="en-US" dirty="0"/>
              <a:t>, k</a:t>
            </a:r>
            <a:r>
              <a:rPr lang="en-US" baseline="-25000" dirty="0"/>
              <a:t>4	</a:t>
            </a:r>
            <a:r>
              <a:rPr lang="en-US" dirty="0"/>
              <a:t>,we proceed to step 2.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Step 2: Update the state</a:t>
            </a:r>
          </a:p>
          <a:p>
            <a:r>
              <a:rPr lang="en-US" dirty="0"/>
              <a:t>The new state is computed using a weighted average of the four k values, with greater weight on the midpoints: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new</a:t>
            </a:r>
            <a:r>
              <a:rPr lang="en-US" dirty="0"/>
              <a:t>​=x</a:t>
            </a:r>
            <a:r>
              <a:rPr lang="en-US" baseline="-25000" dirty="0"/>
              <a:t>0</a:t>
            </a:r>
            <a:r>
              <a:rPr lang="en-US" dirty="0"/>
              <a:t>​+</a:t>
            </a:r>
            <a:r>
              <a:rPr lang="el-GR" dirty="0"/>
              <a:t>Δ</a:t>
            </a:r>
            <a:r>
              <a:rPr lang="en-US" dirty="0"/>
              <a:t>t/6​(k</a:t>
            </a:r>
            <a:r>
              <a:rPr lang="en-US" baseline="-25000" dirty="0"/>
              <a:t>1x</a:t>
            </a:r>
            <a:r>
              <a:rPr lang="en-US" dirty="0"/>
              <a:t>​+2k</a:t>
            </a:r>
            <a:r>
              <a:rPr lang="en-US" baseline="-25000" dirty="0"/>
              <a:t>2x</a:t>
            </a:r>
            <a:r>
              <a:rPr lang="en-US" dirty="0"/>
              <a:t>​+2k</a:t>
            </a:r>
            <a:r>
              <a:rPr lang="en-US" baseline="-25000" dirty="0"/>
              <a:t>3x</a:t>
            </a:r>
            <a:r>
              <a:rPr lang="en-US" dirty="0"/>
              <a:t>​+k</a:t>
            </a:r>
            <a:r>
              <a:rPr lang="en-US" baseline="-25000" dirty="0"/>
              <a:t>4x</a:t>
            </a:r>
            <a:r>
              <a:rPr lang="en-US" dirty="0"/>
              <a:t>​) </a:t>
            </a:r>
          </a:p>
          <a:p>
            <a:r>
              <a:rPr lang="en-US" dirty="0" err="1"/>
              <a:t>y</a:t>
            </a:r>
            <a:r>
              <a:rPr lang="en-US" baseline="-25000" dirty="0" err="1"/>
              <a:t>new</a:t>
            </a:r>
            <a:r>
              <a:rPr lang="en-US" dirty="0"/>
              <a:t>​=y</a:t>
            </a:r>
            <a:r>
              <a:rPr lang="en-US" baseline="-25000" dirty="0"/>
              <a:t>0</a:t>
            </a:r>
            <a:r>
              <a:rPr lang="en-US" dirty="0"/>
              <a:t>​+</a:t>
            </a:r>
            <a:r>
              <a:rPr lang="el-GR" dirty="0"/>
              <a:t>Δ</a:t>
            </a:r>
            <a:r>
              <a:rPr lang="en-US" dirty="0"/>
              <a:t>t/6​(k</a:t>
            </a:r>
            <a:r>
              <a:rPr lang="en-US" baseline="-25000" dirty="0"/>
              <a:t>1y</a:t>
            </a:r>
            <a:r>
              <a:rPr lang="en-US" dirty="0"/>
              <a:t>​+2k</a:t>
            </a:r>
            <a:r>
              <a:rPr lang="en-US" baseline="-25000" dirty="0"/>
              <a:t>2y</a:t>
            </a:r>
            <a:r>
              <a:rPr lang="en-US" dirty="0"/>
              <a:t>​+2k</a:t>
            </a:r>
            <a:r>
              <a:rPr lang="en-US" baseline="-25000" dirty="0"/>
              <a:t>3y</a:t>
            </a:r>
            <a:r>
              <a:rPr lang="en-US" dirty="0"/>
              <a:t>​+k</a:t>
            </a:r>
            <a:r>
              <a:rPr lang="en-US" baseline="-25000" dirty="0"/>
              <a:t>4y</a:t>
            </a:r>
            <a:r>
              <a:rPr lang="en-US" dirty="0"/>
              <a:t>​) </a:t>
            </a:r>
          </a:p>
          <a:p>
            <a:r>
              <a:rPr lang="en-US" dirty="0" err="1"/>
              <a:t>v</a:t>
            </a:r>
            <a:r>
              <a:rPr lang="en-US" baseline="-25000" dirty="0" err="1"/>
              <a:t>x,new</a:t>
            </a:r>
            <a:r>
              <a:rPr lang="en-US" dirty="0"/>
              <a:t>​=v</a:t>
            </a:r>
            <a:r>
              <a:rPr lang="en-US" baseline="-25000" dirty="0"/>
              <a:t>x0</a:t>
            </a:r>
            <a:r>
              <a:rPr lang="en-US" dirty="0"/>
              <a:t>​+</a:t>
            </a:r>
            <a:r>
              <a:rPr lang="el-GR" dirty="0"/>
              <a:t>Δ</a:t>
            </a:r>
            <a:r>
              <a:rPr lang="en-US" dirty="0"/>
              <a:t>t/6​(k</a:t>
            </a:r>
            <a:r>
              <a:rPr lang="en-US" baseline="-25000" dirty="0"/>
              <a:t>1vx</a:t>
            </a:r>
            <a:r>
              <a:rPr lang="en-US" dirty="0"/>
              <a:t>​+2k</a:t>
            </a:r>
            <a:r>
              <a:rPr lang="en-US" baseline="-25000" dirty="0"/>
              <a:t>2vx</a:t>
            </a:r>
            <a:r>
              <a:rPr lang="en-US" dirty="0"/>
              <a:t>​+2k</a:t>
            </a:r>
            <a:r>
              <a:rPr lang="en-US" baseline="-25000" dirty="0"/>
              <a:t>3vx</a:t>
            </a:r>
            <a:r>
              <a:rPr lang="en-US" dirty="0"/>
              <a:t>​+k</a:t>
            </a:r>
            <a:r>
              <a:rPr lang="en-US" baseline="-25000" dirty="0"/>
              <a:t>4vx</a:t>
            </a:r>
            <a:r>
              <a:rPr lang="en-US" dirty="0"/>
              <a:t>​)</a:t>
            </a:r>
          </a:p>
          <a:p>
            <a:r>
              <a:rPr lang="en-US" dirty="0" err="1"/>
              <a:t>v</a:t>
            </a:r>
            <a:r>
              <a:rPr lang="en-US" baseline="-25000" dirty="0" err="1"/>
              <a:t>y,new</a:t>
            </a:r>
            <a:r>
              <a:rPr lang="en-US" baseline="-25000" dirty="0"/>
              <a:t>​</a:t>
            </a:r>
            <a:r>
              <a:rPr lang="en-US" dirty="0"/>
              <a:t>=v</a:t>
            </a:r>
            <a:r>
              <a:rPr lang="en-US" baseline="-25000" dirty="0"/>
              <a:t>y0</a:t>
            </a:r>
            <a:r>
              <a:rPr lang="en-US" dirty="0"/>
              <a:t>​+</a:t>
            </a:r>
            <a:r>
              <a:rPr lang="el-GR" dirty="0"/>
              <a:t>Δ</a:t>
            </a:r>
            <a:r>
              <a:rPr lang="en-US" dirty="0"/>
              <a:t>t/6​(k</a:t>
            </a:r>
            <a:r>
              <a:rPr lang="en-US" baseline="-25000" dirty="0"/>
              <a:t>1vy</a:t>
            </a:r>
            <a:r>
              <a:rPr lang="en-US" dirty="0"/>
              <a:t>​+2k</a:t>
            </a:r>
            <a:r>
              <a:rPr lang="en-US" baseline="-25000" dirty="0"/>
              <a:t>2vy</a:t>
            </a:r>
            <a:r>
              <a:rPr lang="en-US" dirty="0"/>
              <a:t>​+2k</a:t>
            </a:r>
            <a:r>
              <a:rPr lang="en-US" baseline="-25000" dirty="0"/>
              <a:t>3vy</a:t>
            </a:r>
            <a:r>
              <a:rPr lang="en-US" dirty="0"/>
              <a:t>​+k</a:t>
            </a:r>
            <a:r>
              <a:rPr lang="en-US" baseline="-25000" dirty="0"/>
              <a:t>4vy</a:t>
            </a:r>
            <a:r>
              <a:rPr lang="en-US" dirty="0"/>
              <a:t>​)</a:t>
            </a:r>
          </a:p>
          <a:p>
            <a:r>
              <a:rPr lang="en-US" dirty="0"/>
              <a:t>The coefficients (1/6, 1/3, 1/3, 1/6) are derived from the method's derivation, which involves the Taylor series expansion of the solution and aims to cancel out lower-order error terms.</a:t>
            </a:r>
          </a:p>
        </p:txBody>
      </p:sp>
    </p:spTree>
    <p:extLst>
      <p:ext uri="{BB962C8B-B14F-4D97-AF65-F5344CB8AC3E}">
        <p14:creationId xmlns:p14="http://schemas.microsoft.com/office/powerpoint/2010/main" val="2496589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7A1-F5AA-7527-9CFC-69F3E709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403DC2-E967-931E-7B27-BE2A3A12C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4A574-3462-7514-FA4B-3CDA3BF4F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0691D8-CC04-9B1A-CC08-B67E5380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2FA3C1-8894-91C5-FDDE-D1D5C05B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D7444-CF0B-CBF6-6278-6A6317F6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Projectile System Walkthrough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BAC38-E2E7-4061-33B6-763A418DE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09" y="1655276"/>
            <a:ext cx="10763491" cy="4954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Summary of RK4 Calculation for One Timestep: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new</a:t>
            </a:r>
            <a:r>
              <a:rPr lang="en-US" dirty="0"/>
              <a:t>​ = 10 m: The projectile moves 10 meters horizontally.</a:t>
            </a:r>
          </a:p>
          <a:p>
            <a:r>
              <a:rPr lang="en-US" dirty="0" err="1"/>
              <a:t>y</a:t>
            </a:r>
            <a:r>
              <a:rPr lang="en-US" baseline="-25000" dirty="0" err="1"/>
              <a:t>new</a:t>
            </a:r>
            <a:r>
              <a:rPr lang="en-US" dirty="0"/>
              <a:t>​ = 4.23 m: The projectile's vertical position is 4.23 meters above the starting point after 1 second, considering the effect of gravity.</a:t>
            </a:r>
          </a:p>
          <a:p>
            <a:r>
              <a:rPr lang="en-US" dirty="0" err="1"/>
              <a:t>v</a:t>
            </a:r>
            <a:r>
              <a:rPr lang="en-US" baseline="-25000" dirty="0" err="1"/>
              <a:t>x,new</a:t>
            </a:r>
            <a:r>
              <a:rPr lang="en-US" baseline="-25000" dirty="0"/>
              <a:t>​ </a:t>
            </a:r>
            <a:r>
              <a:rPr lang="en-US" dirty="0"/>
              <a:t>= 10 m/s: The horizontal velocity remains unchanged because there is no horizontal force.</a:t>
            </a:r>
          </a:p>
          <a:p>
            <a:r>
              <a:rPr lang="en-US" dirty="0" err="1"/>
              <a:t>v</a:t>
            </a:r>
            <a:r>
              <a:rPr lang="en-US" baseline="-25000" dirty="0" err="1"/>
              <a:t>y,new</a:t>
            </a:r>
            <a:r>
              <a:rPr lang="en-US" baseline="-25000" dirty="0"/>
              <a:t>​ </a:t>
            </a:r>
            <a:r>
              <a:rPr lang="en-US" dirty="0"/>
              <a:t>= 1.825 m/s: The vertical velocity decreases due to gravity, showing a slowdown in the upward motion.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45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1199</Words>
  <Application>Microsoft Macintosh PowerPoint</Application>
  <PresentationFormat>Widescreen</PresentationFormat>
  <Paragraphs>85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Office Theme</vt:lpstr>
      <vt:lpstr>Angry Birds Alike</vt:lpstr>
      <vt:lpstr>Overview</vt:lpstr>
      <vt:lpstr>Overview of Technologies</vt:lpstr>
      <vt:lpstr>Projectile System Walkthrough(Demonstration)</vt:lpstr>
      <vt:lpstr>Projectile System Walkthrough</vt:lpstr>
      <vt:lpstr>Projectile System Walkthrough</vt:lpstr>
      <vt:lpstr>Projectile System Walkthrough</vt:lpstr>
      <vt:lpstr>Projectile System Walkthrough</vt:lpstr>
      <vt:lpstr>Projectile System Walkthrough</vt:lpstr>
      <vt:lpstr>Trajectory Simulation Walkthrough</vt:lpstr>
      <vt:lpstr>Trajectory Simulation Walkthrough</vt:lpstr>
      <vt:lpstr>Physics: apply_Force</vt:lpstr>
      <vt:lpstr>Physics: apply_Force</vt:lpstr>
      <vt:lpstr>Physics: Collision</vt:lpstr>
      <vt:lpstr>Physics: Collision</vt:lpstr>
      <vt:lpstr>Physics: Collision_between P &lt;-&gt; T &lt;-&gt;T</vt:lpstr>
      <vt:lpstr>Physics: Transfer Momentum</vt:lpstr>
      <vt:lpstr>Physics: Collision</vt:lpstr>
      <vt:lpstr>Demonstration of the Physics Computation</vt:lpstr>
      <vt:lpstr>Challenges </vt:lpstr>
      <vt:lpstr>Improvements </vt:lpstr>
      <vt:lpstr>Thank you!</vt:lpstr>
      <vt:lpstr>Comments!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Hand Shape and Pose Estimation from a Single RGB Image</dc:title>
  <dc:creator>Asad Iqbal</dc:creator>
  <cp:lastModifiedBy>Al Jubair Hossain</cp:lastModifiedBy>
  <cp:revision>13</cp:revision>
  <dcterms:created xsi:type="dcterms:W3CDTF">2024-02-29T16:55:01Z</dcterms:created>
  <dcterms:modified xsi:type="dcterms:W3CDTF">2024-03-26T19:30:35Z</dcterms:modified>
</cp:coreProperties>
</file>